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8" r:id="rId5"/>
    <p:sldId id="262" r:id="rId6"/>
    <p:sldId id="263" r:id="rId7"/>
    <p:sldId id="265"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20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0DA0029-5703-4F0F-B6D1-98868FF7D704}" type="datetimeFigureOut">
              <a:rPr lang="en-US" smtClean="0"/>
              <a:pPr/>
              <a:t>8/30/2013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B672B-8659-47A9-BFA5-9D0E8DF0F8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BB672B-8659-47A9-BFA5-9D0E8DF0F8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BB672B-8659-47A9-BFA5-9D0E8DF0F8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BB672B-8659-47A9-BFA5-9D0E8DF0F8E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BB672B-8659-47A9-BFA5-9D0E8DF0F8E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BB672B-8659-47A9-BFA5-9D0E8DF0F8E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7BB672B-8659-47A9-BFA5-9D0E8DF0F8E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7BB672B-8659-47A9-BFA5-9D0E8DF0F8E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0DA0029-5703-4F0F-B6D1-98868FF7D704}" type="datetimeFigureOut">
              <a:rPr lang="en-US" smtClean="0"/>
              <a:pPr/>
              <a:t>8/30/2013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7BB672B-8659-47A9-BFA5-9D0E8DF0F8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0DA0029-5703-4F0F-B6D1-98868FF7D704}" type="datetimeFigureOut">
              <a:rPr lang="en-US" smtClean="0"/>
              <a:pPr/>
              <a:t>8/30/2013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BB672B-8659-47A9-BFA5-9D0E8DF0F8E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0DA0029-5703-4F0F-B6D1-98868FF7D704}" type="datetimeFigureOut">
              <a:rPr lang="en-US" smtClean="0"/>
              <a:pPr/>
              <a:t>8/30/2013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B672B-8659-47A9-BFA5-9D0E8DF0F8E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DA0029-5703-4F0F-B6D1-98868FF7D704}" type="datetimeFigureOut">
              <a:rPr lang="en-US" smtClean="0"/>
              <a:pPr/>
              <a:t>8/30/2013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B672B-8659-47A9-BFA5-9D0E8DF0F8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urgeongeneral.gov/" TargetMode="External"/><Relationship Id="rId2" Type="http://schemas.openxmlformats.org/officeDocument/2006/relationships/hyperlink" Target="http://www.suicidepreventionlifelin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smtClean="0"/>
              <a:t>World </a:t>
            </a:r>
            <a:r>
              <a:rPr lang="en-US" dirty="0"/>
              <a:t>Suicide Prevention Day: Thinking Globally, Acting Locally</a:t>
            </a:r>
            <a:br>
              <a:rPr lang="en-US" dirty="0"/>
            </a:b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In-Person Seminar and Live Webcast</a:t>
            </a:r>
          </a:p>
          <a:p>
            <a:r>
              <a:rPr lang="en-US" b="1" dirty="0"/>
              <a:t>Wednesday, September 4, 2013</a:t>
            </a:r>
            <a:endParaRPr lang="en-US" dirty="0"/>
          </a:p>
          <a:p>
            <a:r>
              <a:rPr lang="en-US" b="1" dirty="0"/>
              <a:t>9:00 AM – 12:00 noon EST</a:t>
            </a:r>
            <a:endParaRPr lang="en-US" dirty="0"/>
          </a:p>
          <a:p>
            <a:endParaRPr lang="en-US" dirty="0"/>
          </a:p>
        </p:txBody>
      </p:sp>
      <p:pic>
        <p:nvPicPr>
          <p:cNvPr id="4" name="Picture 3" descr="C:\Documents and Settings\genet.vega\Local Settings\Temporary Internet Files\Content.Word\hhslogo2.bmp"/>
          <p:cNvPicPr/>
          <p:nvPr/>
        </p:nvPicPr>
        <p:blipFill>
          <a:blip r:embed="rId2" cstate="print"/>
          <a:srcRect/>
          <a:stretch>
            <a:fillRect/>
          </a:stretch>
        </p:blipFill>
        <p:spPr bwMode="auto">
          <a:xfrm>
            <a:off x="152400" y="914400"/>
            <a:ext cx="1447800" cy="1447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11</a:t>
            </a:r>
            <a:r>
              <a:rPr lang="en-US" baseline="30000" dirty="0" smtClean="0"/>
              <a:t>th</a:t>
            </a:r>
            <a:r>
              <a:rPr lang="en-US" dirty="0" smtClean="0"/>
              <a:t> Annual Commemoration on September 10, 2013 </a:t>
            </a:r>
          </a:p>
          <a:p>
            <a:r>
              <a:rPr lang="en-US" dirty="0" smtClean="0"/>
              <a:t>Theme: </a:t>
            </a:r>
            <a:r>
              <a:rPr lang="en-US" i="1" dirty="0" smtClean="0"/>
              <a:t>Stigma-A Major Barrier for Suicide Prevention</a:t>
            </a:r>
          </a:p>
          <a:p>
            <a:r>
              <a:rPr lang="en-US" dirty="0" smtClean="0"/>
              <a:t>Co-Sponsors: International Association for Suicide Prevention and World Health Organization</a:t>
            </a:r>
          </a:p>
          <a:p>
            <a:r>
              <a:rPr lang="en-US" dirty="0" smtClean="0"/>
              <a:t>Goal: Global public awareness campaign to refocus our collective energies and develop creative new methods for eradicating stigma. Comprehensive local or national plans for the prevention of suicide will not reach their full potential until the problem of stigma is effectively addressed. </a:t>
            </a:r>
          </a:p>
          <a:p>
            <a:r>
              <a:rPr lang="en-US" dirty="0" smtClean="0"/>
              <a:t>Website: </a:t>
            </a:r>
            <a:r>
              <a:rPr lang="en-US" u="sng" dirty="0" smtClean="0"/>
              <a:t>http://iasp.info/wspd</a:t>
            </a:r>
          </a:p>
          <a:p>
            <a:endParaRPr lang="en-US" dirty="0" smtClean="0"/>
          </a:p>
          <a:p>
            <a:endParaRPr lang="en-US" dirty="0"/>
          </a:p>
        </p:txBody>
      </p:sp>
      <p:sp>
        <p:nvSpPr>
          <p:cNvPr id="2" name="Title 1"/>
          <p:cNvSpPr>
            <a:spLocks noGrp="1"/>
          </p:cNvSpPr>
          <p:nvPr>
            <p:ph type="title"/>
          </p:nvPr>
        </p:nvSpPr>
        <p:spPr/>
        <p:txBody>
          <a:bodyPr/>
          <a:lstStyle/>
          <a:p>
            <a:r>
              <a:rPr lang="en-US" dirty="0" smtClean="0"/>
              <a:t>World Suicide Prevention Day</a:t>
            </a:r>
            <a:endParaRPr lang="en-US" dirty="0"/>
          </a:p>
        </p:txBody>
      </p:sp>
      <p:sp>
        <p:nvSpPr>
          <p:cNvPr id="4" name="Rectangle 3"/>
          <p:cNvSpPr/>
          <p:nvPr/>
        </p:nvSpPr>
        <p:spPr>
          <a:xfrm>
            <a:off x="2286000" y="2828836"/>
            <a:ext cx="4572000" cy="646331"/>
          </a:xfrm>
          <a:prstGeom prst="rect">
            <a:avLst/>
          </a:prstGeom>
        </p:spPr>
        <p:txBody>
          <a:bodyPr>
            <a:spAutoFit/>
          </a:bodyPr>
          <a:lstStyle/>
          <a:p>
            <a:endParaRPr lang="en-US" dirty="0" smtClean="0"/>
          </a:p>
          <a:p>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Mid-1990’s – National consensus conference on suicide prevention with public-private partners in Reno, Nevada</a:t>
            </a:r>
          </a:p>
          <a:p>
            <a:r>
              <a:rPr lang="en-US" dirty="0" smtClean="0"/>
              <a:t>1999 – US Surgeon General’s Call to Action to Prevent Suicide</a:t>
            </a:r>
          </a:p>
          <a:p>
            <a:r>
              <a:rPr lang="en-US" dirty="0" smtClean="0"/>
              <a:t>2001 - US Surgeon General’s National Strategy for Suicide Prevention </a:t>
            </a:r>
            <a:endParaRPr lang="en-US" dirty="0" smtClean="0">
              <a:solidFill>
                <a:srgbClr val="C00000"/>
              </a:solidFill>
            </a:endParaRPr>
          </a:p>
          <a:p>
            <a:r>
              <a:rPr lang="en-US" dirty="0" smtClean="0"/>
              <a:t>2010 - Formation of the National Action Alliance for Suicide Prevention</a:t>
            </a:r>
          </a:p>
          <a:p>
            <a:r>
              <a:rPr lang="en-US" dirty="0" smtClean="0"/>
              <a:t>2012 National Strategy for Suicide Prevention</a:t>
            </a:r>
          </a:p>
        </p:txBody>
      </p:sp>
      <p:sp>
        <p:nvSpPr>
          <p:cNvPr id="2" name="Title 1"/>
          <p:cNvSpPr>
            <a:spLocks noGrp="1"/>
          </p:cNvSpPr>
          <p:nvPr>
            <p:ph type="title"/>
          </p:nvPr>
        </p:nvSpPr>
        <p:spPr/>
        <p:txBody>
          <a:bodyPr>
            <a:normAutofit fontScale="90000"/>
          </a:bodyPr>
          <a:lstStyle/>
          <a:p>
            <a:r>
              <a:rPr lang="en-US" dirty="0" smtClean="0"/>
              <a:t>National Efforts to </a:t>
            </a:r>
            <a:br>
              <a:rPr lang="en-US" dirty="0" smtClean="0"/>
            </a:br>
            <a:r>
              <a:rPr lang="en-US" dirty="0" smtClean="0"/>
              <a:t>Prevent Suicide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Suicide prevention must recognize and affirm the value, dignity, and importance of each person.</a:t>
            </a:r>
          </a:p>
          <a:p>
            <a:r>
              <a:rPr lang="en-US" dirty="0" smtClean="0"/>
              <a:t>Suicide is not solely the result of illness or inner conditions..[but also from] societal conditions and attitudes.</a:t>
            </a:r>
          </a:p>
          <a:p>
            <a:r>
              <a:rPr lang="en-US" dirty="0" smtClean="0"/>
              <a:t>Some groups are disproportionately affected by these societal conditions, and some are at greater risk for suicide.</a:t>
            </a:r>
          </a:p>
          <a:p>
            <a:r>
              <a:rPr lang="en-US" dirty="0" smtClean="0"/>
              <a:t>Individuals, communities, organizations, and leaders at all levels should contribute to promote suicide prevention.</a:t>
            </a:r>
          </a:p>
          <a:p>
            <a:r>
              <a:rPr lang="en-US" dirty="0" smtClean="0"/>
              <a:t>The success of this strategy ultimately rests with individuals and communities across the United States. </a:t>
            </a:r>
          </a:p>
          <a:p>
            <a:pPr>
              <a:buNone/>
            </a:pPr>
            <a:endParaRPr lang="en-US" dirty="0"/>
          </a:p>
        </p:txBody>
      </p:sp>
      <p:sp>
        <p:nvSpPr>
          <p:cNvPr id="2" name="Title 1"/>
          <p:cNvSpPr>
            <a:spLocks noGrp="1"/>
          </p:cNvSpPr>
          <p:nvPr>
            <p:ph type="title"/>
          </p:nvPr>
        </p:nvSpPr>
        <p:spPr/>
        <p:txBody>
          <a:bodyPr>
            <a:normAutofit fontScale="90000"/>
          </a:bodyPr>
          <a:lstStyle/>
          <a:p>
            <a:r>
              <a:rPr lang="en-US" dirty="0" smtClean="0"/>
              <a:t>Key Points from Reno, Nevada Suicide Prevention Conference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Individuals who are: </a:t>
            </a:r>
          </a:p>
          <a:p>
            <a:pPr>
              <a:buFont typeface="Wingdings" pitchFamily="2" charset="2"/>
              <a:buChar char="v"/>
            </a:pPr>
            <a:r>
              <a:rPr lang="en-US" dirty="0" smtClean="0"/>
              <a:t>Bereaved by suicide</a:t>
            </a:r>
          </a:p>
          <a:p>
            <a:pPr>
              <a:buFont typeface="Wingdings" pitchFamily="2" charset="2"/>
              <a:buChar char="v"/>
            </a:pPr>
            <a:r>
              <a:rPr lang="en-US" dirty="0" smtClean="0"/>
              <a:t>In justice and child welfare settings</a:t>
            </a:r>
          </a:p>
          <a:p>
            <a:pPr>
              <a:buFont typeface="Wingdings" pitchFamily="2" charset="2"/>
              <a:buChar char="v"/>
            </a:pPr>
            <a:r>
              <a:rPr lang="en-US" dirty="0"/>
              <a:t>E</a:t>
            </a:r>
            <a:r>
              <a:rPr lang="en-US" dirty="0" smtClean="0"/>
              <a:t>ngage in non-suicidal self-injury</a:t>
            </a:r>
          </a:p>
          <a:p>
            <a:pPr>
              <a:buFont typeface="Wingdings" pitchFamily="2" charset="2"/>
              <a:buChar char="v"/>
            </a:pPr>
            <a:r>
              <a:rPr lang="en-US" dirty="0" smtClean="0"/>
              <a:t>With medical conditions</a:t>
            </a:r>
          </a:p>
          <a:p>
            <a:pPr>
              <a:buFont typeface="Wingdings" pitchFamily="2" charset="2"/>
              <a:buChar char="v"/>
            </a:pPr>
            <a:r>
              <a:rPr lang="en-US" dirty="0"/>
              <a:t>W</a:t>
            </a:r>
            <a:r>
              <a:rPr lang="en-US" dirty="0" smtClean="0"/>
              <a:t>ith mental health or substance use disorders</a:t>
            </a:r>
          </a:p>
          <a:p>
            <a:pPr>
              <a:buFont typeface="Wingdings" pitchFamily="2" charset="2"/>
              <a:buChar char="v"/>
            </a:pPr>
            <a:r>
              <a:rPr lang="en-US" dirty="0" smtClean="0"/>
              <a:t>LGBT-lesbian, gay, bisexual, and transgender-populations </a:t>
            </a:r>
          </a:p>
          <a:p>
            <a:pPr>
              <a:buFont typeface="Wingdings" pitchFamily="2" charset="2"/>
              <a:buChar char="v"/>
            </a:pPr>
            <a:r>
              <a:rPr lang="en-US" dirty="0" smtClean="0"/>
              <a:t>Members of the Armed Forces and veterans</a:t>
            </a:r>
          </a:p>
          <a:p>
            <a:pPr>
              <a:buFont typeface="Wingdings" pitchFamily="2" charset="2"/>
              <a:buChar char="v"/>
            </a:pPr>
            <a:r>
              <a:rPr lang="en-US" dirty="0" smtClean="0"/>
              <a:t>First responders, </a:t>
            </a:r>
            <a:r>
              <a:rPr lang="en-US" dirty="0" err="1" smtClean="0"/>
              <a:t>eg</a:t>
            </a:r>
            <a:r>
              <a:rPr lang="en-US" dirty="0" smtClean="0"/>
              <a:t>, police officers, firefighters</a:t>
            </a:r>
          </a:p>
          <a:p>
            <a:pPr>
              <a:buFont typeface="Wingdings" pitchFamily="2" charset="2"/>
              <a:buChar char="v"/>
            </a:pPr>
            <a:r>
              <a:rPr lang="en-US" dirty="0" smtClean="0"/>
              <a:t>Men in midlife and older men</a:t>
            </a:r>
          </a:p>
          <a:p>
            <a:pPr>
              <a:buFont typeface="Wingdings" pitchFamily="2" charset="2"/>
              <a:buChar char="v"/>
            </a:pPr>
            <a:r>
              <a:rPr lang="en-US" dirty="0" smtClean="0"/>
              <a:t>American Indians/Alaska Natives</a:t>
            </a:r>
          </a:p>
          <a:p>
            <a:pPr>
              <a:buNone/>
            </a:pP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Groups with Increased Suicide Risk</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National Suicide Prevention Lifeline: 1-800-273-TALK or 1-800-8255 </a:t>
            </a:r>
            <a:r>
              <a:rPr lang="en-US" dirty="0" smtClean="0">
                <a:hlinkClick r:id="rId2"/>
              </a:rPr>
              <a:t>http://www.suicidepreventionlifeline.org</a:t>
            </a:r>
            <a:endParaRPr lang="en-US" dirty="0" smtClean="0"/>
          </a:p>
          <a:p>
            <a:endParaRPr lang="en-US" dirty="0" smtClean="0"/>
          </a:p>
          <a:p>
            <a:r>
              <a:rPr lang="en-US" dirty="0" smtClean="0"/>
              <a:t>2012 National Strategy on Suicide Prevention</a:t>
            </a:r>
          </a:p>
          <a:p>
            <a:pPr>
              <a:buNone/>
            </a:pPr>
            <a:r>
              <a:rPr lang="en-US" dirty="0" smtClean="0"/>
              <a:t>	</a:t>
            </a:r>
            <a:r>
              <a:rPr lang="en-US" dirty="0" smtClean="0">
                <a:hlinkClick r:id="rId3"/>
              </a:rPr>
              <a:t>http://www.surgeongeneral.gov</a:t>
            </a:r>
            <a:endParaRPr lang="en-US" dirty="0" smtClean="0"/>
          </a:p>
          <a:p>
            <a:pPr>
              <a:buNone/>
            </a:pPr>
            <a:endParaRPr lang="en-US" dirty="0"/>
          </a:p>
        </p:txBody>
      </p:sp>
      <p:sp>
        <p:nvSpPr>
          <p:cNvPr id="2" name="Title 1"/>
          <p:cNvSpPr>
            <a:spLocks noGrp="1"/>
          </p:cNvSpPr>
          <p:nvPr>
            <p:ph type="title"/>
          </p:nvPr>
        </p:nvSpPr>
        <p:spPr/>
        <p:txBody>
          <a:bodyPr>
            <a:normAutofit/>
          </a:bodyPr>
          <a:lstStyle/>
          <a:p>
            <a:r>
              <a:rPr lang="en-US" dirty="0" smtClean="0"/>
              <a:t>Resources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Focus on the 2012 National </a:t>
            </a:r>
            <a:r>
              <a:rPr lang="en-US" b="1" dirty="0"/>
              <a:t>Strategy for Suicide </a:t>
            </a:r>
            <a:r>
              <a:rPr lang="en-US" b="1" dirty="0" smtClean="0"/>
              <a:t>Prevention: A Report of the US Surgeon General and National Action Alliance for Suicide Prevention</a:t>
            </a:r>
          </a:p>
          <a:p>
            <a:r>
              <a:rPr lang="en-US" b="1" dirty="0" smtClean="0"/>
              <a:t>State and</a:t>
            </a:r>
            <a:r>
              <a:rPr lang="en-US" dirty="0" smtClean="0"/>
              <a:t> </a:t>
            </a:r>
            <a:r>
              <a:rPr lang="en-US" b="1" dirty="0"/>
              <a:t>community best and promising practices in suicide </a:t>
            </a:r>
            <a:r>
              <a:rPr lang="en-US" b="1" dirty="0" smtClean="0"/>
              <a:t>prevention for at-risk populations </a:t>
            </a:r>
          </a:p>
          <a:p>
            <a:r>
              <a:rPr lang="en-US" b="1" dirty="0" smtClean="0"/>
              <a:t>Specialized </a:t>
            </a:r>
            <a:r>
              <a:rPr lang="en-US" b="1" dirty="0"/>
              <a:t>training in Q, P, R - Question, Persuade, and Refer--an evidence-based tool for gatekeepers on the warning signs of suicide</a:t>
            </a:r>
            <a:endParaRPr lang="en-US" dirty="0"/>
          </a:p>
        </p:txBody>
      </p:sp>
      <p:sp>
        <p:nvSpPr>
          <p:cNvPr id="2" name="Title 1"/>
          <p:cNvSpPr>
            <a:spLocks noGrp="1"/>
          </p:cNvSpPr>
          <p:nvPr>
            <p:ph type="title"/>
          </p:nvPr>
        </p:nvSpPr>
        <p:spPr/>
        <p:txBody>
          <a:bodyPr/>
          <a:lstStyle/>
          <a:p>
            <a:r>
              <a:rPr lang="en-US" dirty="0" smtClean="0"/>
              <a:t>Today’s Learning Objectives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Today’s program follows June 27, 2013 </a:t>
            </a:r>
            <a:r>
              <a:rPr lang="en-US" i="1" dirty="0" smtClean="0"/>
              <a:t>Everyone Plays a Role in Suicide Prevention: Turning Strategy into Action</a:t>
            </a:r>
          </a:p>
          <a:p>
            <a:r>
              <a:rPr lang="en-US" dirty="0" smtClean="0"/>
              <a:t>Presentations by federal and state officials from NJ and NY, and community representatives working in suicide prevention</a:t>
            </a:r>
          </a:p>
          <a:p>
            <a:r>
              <a:rPr lang="en-US" dirty="0" smtClean="0"/>
              <a:t>Specialized training in Q, P, R-Question, Persuade, and Refer</a:t>
            </a:r>
          </a:p>
          <a:p>
            <a:r>
              <a:rPr lang="en-US" dirty="0" smtClean="0"/>
              <a:t>Question &amp; Answers from both in-person participants &amp; webcast viewers</a:t>
            </a:r>
            <a:endParaRPr lang="en-US" dirty="0"/>
          </a:p>
        </p:txBody>
      </p:sp>
      <p:sp>
        <p:nvSpPr>
          <p:cNvPr id="2" name="Title 1"/>
          <p:cNvSpPr>
            <a:spLocks noGrp="1"/>
          </p:cNvSpPr>
          <p:nvPr>
            <p:ph type="title"/>
          </p:nvPr>
        </p:nvSpPr>
        <p:spPr/>
        <p:txBody>
          <a:bodyPr/>
          <a:lstStyle/>
          <a:p>
            <a:r>
              <a:rPr lang="en-US" dirty="0" smtClean="0"/>
              <a:t>Approach</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199</TotalTime>
  <Words>466</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 World Suicide Prevention Day: Thinking Globally, Acting Locally </vt:lpstr>
      <vt:lpstr>World Suicide Prevention Day</vt:lpstr>
      <vt:lpstr>National Efforts to  Prevent Suicide</vt:lpstr>
      <vt:lpstr>Key Points from Reno, Nevada Suicide Prevention Conference </vt:lpstr>
      <vt:lpstr>Groups with Increased Suicide Risk</vt:lpstr>
      <vt:lpstr>Resources </vt:lpstr>
      <vt:lpstr>Today’s Learning Objectives</vt:lpstr>
      <vt:lpstr>Approach</vt:lpstr>
    </vt:vector>
  </TitlesOfParts>
  <Company>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Suicide Prevention Day: Thinking Globally, Acting Locally</dc:title>
  <dc:creator>DHHS</dc:creator>
  <cp:lastModifiedBy>Frank Bajowski</cp:lastModifiedBy>
  <cp:revision>23</cp:revision>
  <dcterms:created xsi:type="dcterms:W3CDTF">2013-08-29T17:54:20Z</dcterms:created>
  <dcterms:modified xsi:type="dcterms:W3CDTF">2013-08-30T12:11:12Z</dcterms:modified>
</cp:coreProperties>
</file>